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96" d="100"/>
          <a:sy n="96" d="100"/>
        </p:scale>
        <p:origin x="8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1/10/2023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1/10/2023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1/10/2023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1/10/2023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mj-lt"/>
                        </a:rPr>
                        <m:t>𝑓</m:t>
                      </m:r>
                      <m:d>
                        <m:dPr>
                          <m:ctrlPr>
                            <a:rPr lang="en-US" b="0" i="1" smtClean="0">
                              <a:latin typeface="+mj-lt"/>
                            </a:rPr>
                          </m:ctrlPr>
                        </m:dPr>
                        <m:e>
                          <m:r>
                            <a:rPr lang="en-US" b="0" i="1" smtClean="0">
                              <a:latin typeface="+mj-lt"/>
                            </a:rPr>
                            <m:t>𝑥</m:t>
                          </m:r>
                        </m:e>
                      </m:d>
                      <m:r>
                        <a:rPr lang="en-US" b="0" i="1" smtClean="0">
                          <a:latin typeface="+mj-lt"/>
                        </a:rPr>
                        <m:t>∼</m:t>
                      </m:r>
                      <m:r>
                        <a:rPr lang="en-US" b="0" i="1" smtClean="0">
                          <a:latin typeface="+mj-lt"/>
                        </a:rPr>
                        <m:t>𝑁</m:t>
                      </m:r>
                      <m:d>
                        <m:dPr>
                          <m:ctrlPr>
                            <a:rPr lang="en-US" b="0" i="1" smtClean="0">
                              <a:latin typeface="+mj-lt"/>
                            </a:rPr>
                          </m:ctrlPr>
                        </m:dPr>
                        <m:e>
                          <m:r>
                            <a:rPr lang="en-US" b="0" i="1" smtClean="0">
                              <a:latin typeface="+mj-lt"/>
                            </a:rPr>
                            <m:t>0, </m:t>
                          </m:r>
                          <m:sSub>
                            <m:sSubPr>
                              <m:ctrlPr>
                                <a:rPr lang="en-US" b="0" i="1" smtClean="0">
                                  <a:latin typeface="+mj-lt"/>
                                </a:rPr>
                              </m:ctrlPr>
                            </m:sSubPr>
                            <m:e>
                              <m:r>
                                <a:rPr lang="en-US" b="0" i="1" smtClean="0">
                                  <a:latin typeface="+mj-lt"/>
                                </a:rPr>
                                <m:t>𝐾</m:t>
                              </m:r>
                            </m:e>
                            <m:sub>
                              <m:r>
                                <a:rPr lang="en-US" b="0" i="1" smtClean="0">
                                  <a:latin typeface="+mj-lt"/>
                                </a:rPr>
                                <m:t>𝜃</m:t>
                              </m:r>
                            </m:sub>
                          </m:sSub>
                          <m:d>
                            <m:dPr>
                              <m:ctrlPr>
                                <a:rPr lang="en-US" b="0" i="1" smtClean="0">
                                  <a:latin typeface="+mj-lt"/>
                                </a:rPr>
                              </m:ctrlPr>
                            </m:dPr>
                            <m:e>
                              <m:r>
                                <a:rPr lang="en-US" b="0" i="1" smtClean="0">
                                  <a:latin typeface="+mj-lt"/>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mj-lt"/>
                        </a:rPr>
                        <m:t>𝑦</m:t>
                      </m:r>
                      <m:r>
                        <a:rPr lang="en-US" b="0" i="1" smtClean="0">
                          <a:latin typeface="+mj-lt"/>
                        </a:rPr>
                        <m:t>∼</m:t>
                      </m:r>
                      <m:r>
                        <m:rPr>
                          <m:sty m:val="p"/>
                        </m:rPr>
                        <a:rPr lang="en-US" b="0" i="0" smtClean="0">
                          <a:latin typeface="+mj-lt"/>
                        </a:rPr>
                        <m:t>Bernoulli</m:t>
                      </m:r>
                      <m:d>
                        <m:dPr>
                          <m:ctrlPr>
                            <a:rPr lang="en-US" b="0" i="1" smtClean="0">
                              <a:latin typeface="+mj-lt"/>
                            </a:rPr>
                          </m:ctrlPr>
                        </m:dPr>
                        <m:e>
                          <m:r>
                            <a:rPr lang="en-US" b="0" i="1" smtClean="0">
                              <a:latin typeface="+mj-lt"/>
                            </a:rPr>
                            <m:t>𝜙</m:t>
                          </m:r>
                          <m:d>
                            <m:dPr>
                              <m:ctrlPr>
                                <a:rPr lang="en-US" b="0" i="1" smtClean="0">
                                  <a:latin typeface="+mj-lt"/>
                                </a:rPr>
                              </m:ctrlPr>
                            </m:dPr>
                            <m:e>
                              <m:r>
                                <a:rPr lang="en-US" b="0" i="1" smtClean="0">
                                  <a:latin typeface="+mj-lt"/>
                                </a:rPr>
                                <m:t>𝑓</m:t>
                              </m:r>
                              <m:d>
                                <m:dPr>
                                  <m:ctrlPr>
                                    <a:rPr lang="en-US" b="0" i="1" smtClean="0">
                                      <a:latin typeface="+mj-lt"/>
                                    </a:rPr>
                                  </m:ctrlPr>
                                </m:dPr>
                                <m:e>
                                  <m:r>
                                    <a:rPr lang="en-US" b="0" i="1" smtClean="0">
                                      <a:latin typeface="+mj-lt"/>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mj-lt"/>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mj-lt"/>
                            </a:rPr>
                          </m:ctrlPr>
                        </m:sSubPr>
                        <m:e>
                          <m:r>
                            <a:rPr lang="en-US" b="0" i="1" smtClean="0">
                              <a:latin typeface="+mj-lt"/>
                            </a:rPr>
                            <m:t>𝐾</m:t>
                          </m:r>
                        </m:e>
                        <m:sub>
                          <m:r>
                            <a:rPr lang="en-US" b="0" i="1" smtClean="0">
                              <a:latin typeface="+mj-lt"/>
                            </a:rPr>
                            <m:t>𝜃</m:t>
                          </m:r>
                        </m:sub>
                      </m:sSub>
                      <m:sSub>
                        <m:sSubPr>
                          <m:ctrlPr>
                            <a:rPr lang="en-US" b="0" i="1" smtClean="0">
                              <a:latin typeface="+mj-lt"/>
                            </a:rPr>
                          </m:ctrlPr>
                        </m:sSubPr>
                        <m:e>
                          <m:d>
                            <m:dPr>
                              <m:ctrlPr>
                                <a:rPr lang="en-US" b="0" i="1" smtClean="0">
                                  <a:latin typeface="+mj-lt"/>
                                </a:rPr>
                              </m:ctrlPr>
                            </m:dPr>
                            <m:e>
                              <m:r>
                                <a:rPr lang="en-US" b="0" i="1" smtClean="0">
                                  <a:latin typeface="+mj-lt"/>
                                </a:rPr>
                                <m:t>𝑋</m:t>
                              </m:r>
                            </m:e>
                          </m:d>
                        </m:e>
                        <m:sub>
                          <m:r>
                            <a:rPr lang="en-US" b="0" i="1" smtClean="0">
                              <a:latin typeface="+mj-lt"/>
                            </a:rPr>
                            <m:t>𝑖𝑗</m:t>
                          </m:r>
                        </m:sub>
                      </m:sSub>
                      <m:r>
                        <a:rPr lang="en-US" b="0" i="1" smtClean="0">
                          <a:latin typeface="+mj-lt"/>
                        </a:rPr>
                        <m:t>=</m:t>
                      </m:r>
                      <m:sSup>
                        <m:sSupPr>
                          <m:ctrlPr>
                            <a:rPr lang="en-US" b="0" i="1" smtClean="0">
                              <a:latin typeface="+mj-lt"/>
                            </a:rPr>
                          </m:ctrlPr>
                        </m:sSupPr>
                        <m:e>
                          <m:r>
                            <a:rPr lang="en-US" b="0" i="1" smtClean="0">
                              <a:latin typeface="+mj-lt"/>
                            </a:rPr>
                            <m:t>𝛼</m:t>
                          </m:r>
                        </m:e>
                        <m:sup>
                          <m:r>
                            <a:rPr lang="en-US" b="0" i="1" smtClean="0">
                              <a:latin typeface="+mj-lt"/>
                            </a:rPr>
                            <m:t>2</m:t>
                          </m:r>
                        </m:sup>
                      </m:sSup>
                      <m:func>
                        <m:funcPr>
                          <m:ctrlPr>
                            <a:rPr lang="en-US" b="0" i="1" smtClean="0">
                              <a:latin typeface="+mj-lt"/>
                            </a:rPr>
                          </m:ctrlPr>
                        </m:funcPr>
                        <m:fName>
                          <m:r>
                            <m:rPr>
                              <m:sty m:val="p"/>
                            </m:rPr>
                            <a:rPr lang="en-US" b="0" i="0" smtClean="0">
                              <a:latin typeface="+mj-lt"/>
                            </a:rPr>
                            <m:t>exp</m:t>
                          </m:r>
                        </m:fName>
                        <m:e>
                          <m:d>
                            <m:dPr>
                              <m:ctrlPr>
                                <a:rPr lang="en-US" b="0" i="1" smtClean="0">
                                  <a:latin typeface="+mj-lt"/>
                                </a:rPr>
                              </m:ctrlPr>
                            </m:dPr>
                            <m:e>
                              <m:r>
                                <a:rPr lang="en-US" b="0" i="1" smtClean="0">
                                  <a:latin typeface="+mj-lt"/>
                                </a:rPr>
                                <m:t>−</m:t>
                              </m:r>
                              <m:f>
                                <m:fPr>
                                  <m:ctrlPr>
                                    <a:rPr lang="en-US" b="0" i="1" smtClean="0">
                                      <a:latin typeface="+mj-lt"/>
                                    </a:rPr>
                                  </m:ctrlPr>
                                </m:fPr>
                                <m:num>
                                  <m:r>
                                    <a:rPr lang="en-US" b="0" i="1" smtClean="0">
                                      <a:latin typeface="+mj-lt"/>
                                    </a:rPr>
                                    <m:t>1</m:t>
                                  </m:r>
                                </m:num>
                                <m:den>
                                  <m:r>
                                    <a:rPr lang="en-US" b="0" i="1" smtClean="0">
                                      <a:latin typeface="+mj-lt"/>
                                    </a:rPr>
                                    <m:t>2</m:t>
                                  </m:r>
                                </m:den>
                              </m:f>
                              <m:sSup>
                                <m:sSupPr>
                                  <m:ctrlPr>
                                    <a:rPr lang="en-US" b="0" i="1" smtClean="0">
                                      <a:latin typeface="+mj-lt"/>
                                    </a:rPr>
                                  </m:ctrlPr>
                                </m:sSupPr>
                                <m:e>
                                  <m:d>
                                    <m:dPr>
                                      <m:ctrlPr>
                                        <a:rPr lang="en-US" b="0" i="1" smtClean="0">
                                          <a:latin typeface="+mj-lt"/>
                                        </a:rPr>
                                      </m:ctrlPr>
                                    </m:dPr>
                                    <m:e>
                                      <m:sSub>
                                        <m:sSubPr>
                                          <m:ctrlPr>
                                            <a:rPr lang="en-US" b="0" i="1" smtClean="0">
                                              <a:latin typeface="+mj-lt"/>
                                            </a:rPr>
                                          </m:ctrlPr>
                                        </m:sSubPr>
                                        <m:e>
                                          <m:r>
                                            <a:rPr lang="en-US" b="0" i="1" smtClean="0">
                                              <a:latin typeface="+mj-lt"/>
                                            </a:rPr>
                                            <m:t>𝑋</m:t>
                                          </m:r>
                                        </m:e>
                                        <m:sub>
                                          <m:r>
                                            <a:rPr lang="en-US" b="0" i="1" smtClean="0">
                                              <a:latin typeface="+mj-lt"/>
                                            </a:rPr>
                                            <m:t>𝑖</m:t>
                                          </m:r>
                                        </m:sub>
                                      </m:sSub>
                                      <m:r>
                                        <a:rPr lang="en-US" b="0" i="1" smtClean="0">
                                          <a:latin typeface="+mj-lt"/>
                                        </a:rPr>
                                        <m:t>−</m:t>
                                      </m:r>
                                      <m:sSub>
                                        <m:sSubPr>
                                          <m:ctrlPr>
                                            <a:rPr lang="en-US" b="0" i="1" smtClean="0">
                                              <a:latin typeface="+mj-lt"/>
                                            </a:rPr>
                                          </m:ctrlPr>
                                        </m:sSubPr>
                                        <m:e>
                                          <m:r>
                                            <a:rPr lang="en-US" b="0" i="1" smtClean="0">
                                              <a:latin typeface="+mj-lt"/>
                                            </a:rPr>
                                            <m:t>𝑋</m:t>
                                          </m:r>
                                        </m:e>
                                        <m:sub>
                                          <m:r>
                                            <a:rPr lang="en-US" b="0" i="1" smtClean="0">
                                              <a:latin typeface="+mj-lt"/>
                                            </a:rPr>
                                            <m:t>𝑗</m:t>
                                          </m:r>
                                        </m:sub>
                                      </m:sSub>
                                    </m:e>
                                  </m:d>
                                </m:e>
                                <m:sup>
                                  <m:r>
                                    <a:rPr lang="en-US" b="0" i="1" smtClean="0">
                                      <a:latin typeface="+mj-lt"/>
                                    </a:rPr>
                                    <m:t>′</m:t>
                                  </m:r>
                                </m:sup>
                              </m:sSup>
                              <m:sSup>
                                <m:sSupPr>
                                  <m:ctrlPr>
                                    <a:rPr lang="en-US" b="0" i="1" smtClean="0">
                                      <a:latin typeface="+mj-lt"/>
                                    </a:rPr>
                                  </m:ctrlPr>
                                </m:sSupPr>
                                <m:e>
                                  <m:r>
                                    <a:rPr lang="en-US" b="0" i="1" smtClean="0">
                                      <a:latin typeface="+mj-lt"/>
                                    </a:rPr>
                                    <m:t>𝑃</m:t>
                                  </m:r>
                                </m:e>
                                <m:sup>
                                  <m:r>
                                    <a:rPr lang="en-US" b="0" i="1" smtClean="0">
                                      <a:latin typeface="+mj-lt"/>
                                    </a:rPr>
                                    <m:t>−1</m:t>
                                  </m:r>
                                </m:sup>
                              </m:sSup>
                              <m:d>
                                <m:dPr>
                                  <m:ctrlPr>
                                    <a:rPr lang="en-US" b="0" i="1" smtClean="0">
                                      <a:latin typeface="+mj-lt"/>
                                    </a:rPr>
                                  </m:ctrlPr>
                                </m:dPr>
                                <m:e>
                                  <m:sSub>
                                    <m:sSubPr>
                                      <m:ctrlPr>
                                        <a:rPr lang="en-US" b="0" i="1" smtClean="0">
                                          <a:latin typeface="+mj-lt"/>
                                        </a:rPr>
                                      </m:ctrlPr>
                                    </m:sSubPr>
                                    <m:e>
                                      <m:r>
                                        <a:rPr lang="en-US" b="0" i="1" smtClean="0">
                                          <a:latin typeface="+mj-lt"/>
                                        </a:rPr>
                                        <m:t>𝑋</m:t>
                                      </m:r>
                                    </m:e>
                                    <m:sub>
                                      <m:r>
                                        <a:rPr lang="en-US" b="0" i="1" smtClean="0">
                                          <a:latin typeface="+mj-lt"/>
                                        </a:rPr>
                                        <m:t>𝑖</m:t>
                                      </m:r>
                                    </m:sub>
                                  </m:sSub>
                                  <m:r>
                                    <a:rPr lang="en-US" b="0" i="1" smtClean="0">
                                      <a:latin typeface="+mj-lt"/>
                                    </a:rPr>
                                    <m:t>−</m:t>
                                  </m:r>
                                  <m:sSub>
                                    <m:sSubPr>
                                      <m:ctrlPr>
                                        <a:rPr lang="en-US" b="0" i="1" smtClean="0">
                                          <a:latin typeface="+mj-lt"/>
                                        </a:rPr>
                                      </m:ctrlPr>
                                    </m:sSubPr>
                                    <m:e>
                                      <m:r>
                                        <a:rPr lang="en-US" b="0" i="1" smtClean="0">
                                          <a:latin typeface="+mj-lt"/>
                                        </a:rPr>
                                        <m:t>𝑋</m:t>
                                      </m:r>
                                    </m:e>
                                    <m:sub>
                                      <m:r>
                                        <a:rPr lang="en-US" b="0" i="1" smtClean="0">
                                          <a:latin typeface="+mj-lt"/>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mj-lt"/>
                        </a:rPr>
                        <m:t>𝛼</m:t>
                      </m:r>
                      <m:r>
                        <a:rPr lang="en-US" b="0" i="1" smtClean="0">
                          <a:latin typeface="+mj-lt"/>
                        </a:rPr>
                        <m:t>∼</m:t>
                      </m:r>
                      <m:r>
                        <m:rPr>
                          <m:sty m:val="p"/>
                        </m:rPr>
                        <a:rPr lang="en-US" b="0" i="0" smtClean="0">
                          <a:latin typeface="+mj-lt"/>
                        </a:rPr>
                        <m:t>Cauch</m:t>
                      </m:r>
                      <m:sSup>
                        <m:sSupPr>
                          <m:ctrlPr>
                            <a:rPr lang="en-US" b="0" smtClean="0">
                              <a:latin typeface="+mj-lt"/>
                            </a:rPr>
                          </m:ctrlPr>
                        </m:sSupPr>
                        <m:e>
                          <m:r>
                            <m:rPr>
                              <m:sty m:val="p"/>
                            </m:rPr>
                            <a:rPr lang="en-US" b="0" i="0" smtClean="0">
                              <a:latin typeface="+mj-lt"/>
                            </a:rPr>
                            <m:t>y</m:t>
                          </m:r>
                        </m:e>
                        <m:sup>
                          <m:r>
                            <a:rPr lang="en-US" b="0" i="0" smtClean="0">
                              <a:latin typeface="+mj-lt"/>
                            </a:rPr>
                            <m:t>+</m:t>
                          </m:r>
                        </m:sup>
                      </m:sSup>
                      <m:d>
                        <m:dPr>
                          <m:ctrlPr>
                            <a:rPr lang="en-US" b="0" i="1" smtClean="0">
                              <a:latin typeface="+mj-lt"/>
                            </a:rPr>
                          </m:ctrlPr>
                        </m:dPr>
                        <m:e>
                          <m:r>
                            <a:rPr lang="en-US" b="0" i="1" smtClean="0">
                              <a:latin typeface="+mj-lt"/>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mj-lt"/>
                            </a:rPr>
                          </m:ctrlPr>
                        </m:sSubPr>
                        <m:e>
                          <m:r>
                            <a:rPr lang="en-US" b="0" i="1" smtClean="0">
                              <a:latin typeface="+mj-lt"/>
                            </a:rPr>
                            <m:t>𝑃</m:t>
                          </m:r>
                        </m:e>
                        <m:sub>
                          <m:r>
                            <a:rPr lang="en-US" b="0" i="1" smtClean="0">
                              <a:latin typeface="+mj-lt"/>
                            </a:rPr>
                            <m:t>𝑖𝑖</m:t>
                          </m:r>
                        </m:sub>
                      </m:sSub>
                      <m:r>
                        <a:rPr lang="en-US" b="0" i="1" smtClean="0">
                          <a:latin typeface="+mj-lt"/>
                        </a:rPr>
                        <m:t>∼</m:t>
                      </m:r>
                      <m:r>
                        <m:rPr>
                          <m:sty m:val="p"/>
                        </m:rPr>
                        <a:rPr lang="en-US" b="0" i="0" smtClean="0">
                          <a:latin typeface="+mj-lt"/>
                        </a:rPr>
                        <m:t>Cauch</m:t>
                      </m:r>
                      <m:sSup>
                        <m:sSupPr>
                          <m:ctrlPr>
                            <a:rPr lang="en-US" b="0" smtClean="0">
                              <a:latin typeface="+mj-lt"/>
                            </a:rPr>
                          </m:ctrlPr>
                        </m:sSupPr>
                        <m:e>
                          <m:r>
                            <m:rPr>
                              <m:sty m:val="p"/>
                            </m:rPr>
                            <a:rPr lang="en-US" b="0" i="0" smtClean="0">
                              <a:latin typeface="+mj-lt"/>
                            </a:rPr>
                            <m:t>y</m:t>
                          </m:r>
                        </m:e>
                        <m:sup>
                          <m:r>
                            <a:rPr lang="en-US" b="0" i="0" smtClean="0">
                              <a:latin typeface="+mj-lt"/>
                            </a:rPr>
                            <m:t>+</m:t>
                          </m:r>
                        </m:sup>
                      </m:sSup>
                      <m:r>
                        <a:rPr lang="en-US" b="0" i="1" smtClean="0">
                          <a:latin typeface="+mj-lt"/>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mj-lt"/>
                            </a:rPr>
                          </m:ctrlPr>
                        </m:sSubPr>
                        <m:e>
                          <m:r>
                            <a:rPr lang="en-US" b="0" i="1" smtClean="0">
                              <a:latin typeface="+mj-lt"/>
                            </a:rPr>
                            <m:t>𝑃</m:t>
                          </m:r>
                        </m:e>
                        <m:sub>
                          <m:r>
                            <a:rPr lang="en-US" b="0" i="1" smtClean="0">
                              <a:latin typeface="+mj-lt"/>
                            </a:rPr>
                            <m:t>𝑖𝑗</m:t>
                          </m:r>
                        </m:sub>
                      </m:sSub>
                      <m:r>
                        <a:rPr lang="en-US" b="0" i="1" smtClean="0">
                          <a:latin typeface="+mj-lt"/>
                        </a:rPr>
                        <m:t>=0</m:t>
                      </m:r>
                    </m:oMath>
                  </m:oMathPara>
                </a14:m>
                <a:endParaRPr lang="en-US" dirty="0">
                  <a:latin typeface="+mj-lt"/>
                </a:endParaRPr>
              </a:p>
            </p:txBody>
          </p:sp>
        </mc:Choice>
        <mc:Fallback>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mj-lt"/>
                      </a:rPr>
                      <m:t>𝑖</m:t>
                    </m:r>
                    <m:r>
                      <a:rPr lang="en-US" b="0" i="1" smtClean="0">
                        <a:latin typeface="+mj-lt"/>
                      </a:rPr>
                      <m:t>≠</m:t>
                    </m:r>
                    <m:r>
                      <a:rPr lang="en-US" b="0" i="1" smtClean="0">
                        <a:latin typeface="+mj-lt"/>
                      </a:rPr>
                      <m:t>𝑗</m:t>
                    </m:r>
                  </m:oMath>
                </a14:m>
                <a:endParaRPr lang="en-US" dirty="0">
                  <a:latin typeface="+mj-lt"/>
                </a:endParaRPr>
              </a:p>
            </p:txBody>
          </p:sp>
        </mc:Choice>
        <mc:Fallback>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13293</TotalTime>
  <Words>5106</Words>
  <Application>Microsoft Office PowerPoint</Application>
  <PresentationFormat>Widescreen</PresentationFormat>
  <Paragraphs>398</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293</cp:revision>
  <dcterms:created xsi:type="dcterms:W3CDTF">2017-10-14T01:15:26Z</dcterms:created>
  <dcterms:modified xsi:type="dcterms:W3CDTF">2023-01-11T01:15:14Z</dcterms:modified>
</cp:coreProperties>
</file>